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0629E7-AFAE-495E-A32C-4B6C0FDF1631}">
  <a:tblStyle styleId="{910629E7-AFAE-495E-A32C-4B6C0FDF16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106518d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106518d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106518dc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106518dc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106518dc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106518dc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106518dc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106518dc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106518dc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106518dc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106518dc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106518dc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106518dc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106518dc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106518dc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106518dc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106518dc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106518dc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06518dc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06518dc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1065187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1065187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106518dc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106518dc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106518dc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106518dc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106518dc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106518dc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106518dc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106518dc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106518dc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106518dc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106518dc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106518dc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106518dc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106518dc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106518dc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106518dc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106518dc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106518dc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106518dc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106518dc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1065187e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1065187e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106518dc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106518dc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106518dc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106518dc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106518dc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106518dc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106518dc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106518dc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106518dc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106518dc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1065187e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1065187e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1065187e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1065187e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1065187e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1065187e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106518dc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106518dc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106518dc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106518dc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106518d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106518d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jp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jp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jp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-57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Axis Insurance Dataset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ANISAH INUA MOHAMMED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825" y="1952148"/>
            <a:ext cx="3075750" cy="30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26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BMI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372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702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-GB" sz="1550">
                <a:solidFill>
                  <a:schemeClr val="dk1"/>
                </a:solidFill>
              </a:rPr>
              <a:t>The graph displayed above shows that the bmi could be normally distributed.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275" y="1220375"/>
            <a:ext cx="4221926" cy="16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750" y="2961800"/>
            <a:ext cx="3610224" cy="21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0" y="3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317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shows a boxplot of Age which reveals that there are no outliers in the age column.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However, the distplot reveals that there are </a:t>
            </a:r>
            <a:r>
              <a:rPr lang="en-GB"/>
              <a:t>a lot</a:t>
            </a:r>
            <a:r>
              <a:rPr lang="en-GB"/>
              <a:t> people in the age range of 20.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800" y="609950"/>
            <a:ext cx="4932075" cy="23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450" y="2834475"/>
            <a:ext cx="3654557" cy="192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-121175" y="8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Charges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03200" y="600775"/>
            <a:ext cx="316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  <a:highlight>
                  <a:srgbClr val="FFFFFF"/>
                </a:highlight>
              </a:rPr>
              <a:t>From the graph it is evident that there are outliers in the 'charges' column.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GB" sz="1350">
                <a:solidFill>
                  <a:schemeClr val="dk1"/>
                </a:solidFill>
              </a:rPr>
              <a:t>The graph shows that the charges are rightly skewed when the long tail is at the right side which explains that the mean is greater than the median (mean&gt;median).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GB" sz="1350">
                <a:solidFill>
                  <a:schemeClr val="dk1"/>
                </a:solidFill>
              </a:rPr>
              <a:t>Also the medical charges are more under the range from 0-15000</a:t>
            </a:r>
            <a:endParaRPr sz="13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120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650" y="600775"/>
            <a:ext cx="3793976" cy="2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500" y="3078075"/>
            <a:ext cx="2952070" cy="185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5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Charges in relation to Smoking, Sex and Regions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82525" y="728075"/>
            <a:ext cx="400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rgbClr val="FFFFFF"/>
                </a:highlight>
              </a:rPr>
              <a:t>From the dataset is quite unequal when it comes to the 'smoker' column. However, it displays that generally smokers will incur more charges than non-smokers</a:t>
            </a:r>
            <a:endParaRPr sz="24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725" y="762725"/>
            <a:ext cx="3960564" cy="42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25" y="2435950"/>
            <a:ext cx="4829449" cy="249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Children in relation to Smokers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694125"/>
            <a:ext cx="346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</a:rPr>
              <a:t>From the the graph is displays that 459 non smoking people have 0 children while 115 smokers have 0 children.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</a:rPr>
              <a:t>263 non smokers have the total of 1 child and 61 smokers have a total of 1 child.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</a:rPr>
              <a:t>17 nonsmokers have an amount of 5 children.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</a:rPr>
              <a:t>While 1 smoking person has a total of 5 children in the dataset.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400" y="725100"/>
            <a:ext cx="5062201" cy="282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218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985"/>
              <a:t>BMI, Charges and Smoking</a:t>
            </a:r>
            <a:endParaRPr sz="198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133450" y="702625"/>
            <a:ext cx="337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rgbClr val="FFFFFF"/>
                </a:highlight>
              </a:rPr>
              <a:t>This scatter plot it reveals that may not always be the case and an instance could be given according the level of social class or poverty level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75" y="572700"/>
            <a:ext cx="3838143" cy="253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075" y="3179874"/>
            <a:ext cx="3336252" cy="17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Age, Smoker, Region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161275" y="745050"/>
            <a:ext cx="3097800" cy="3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GB" sz="1750">
                <a:solidFill>
                  <a:schemeClr val="dk1"/>
                </a:solidFill>
                <a:highlight>
                  <a:srgbClr val="FFFFFF"/>
                </a:highlight>
              </a:rPr>
              <a:t>This reveals that number of smokers are lower from the range 40 - 80 of age in the south west region</a:t>
            </a:r>
            <a:endParaRPr sz="2500"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0" l="0" r="15117" t="0"/>
          <a:stretch/>
        </p:blipFill>
        <p:spPr>
          <a:xfrm>
            <a:off x="3411475" y="725100"/>
            <a:ext cx="5420825" cy="3199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BMI, Charges, Smoker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41950" y="863550"/>
            <a:ext cx="364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</a:rPr>
              <a:t>The graph is displaying BMI in accordance to charges and this shows that there are more non smokers that have BMI in the range of 15-40 within the range from 0-15000 in charges, while the smokers incur more charges that move in a linear form from 15-50 BMI range.</a:t>
            </a:r>
            <a:endParaRPr sz="2100"/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b="0" l="6723" r="15181" t="0"/>
          <a:stretch/>
        </p:blipFill>
        <p:spPr>
          <a:xfrm>
            <a:off x="4031625" y="759050"/>
            <a:ext cx="4762824" cy="30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Charges and Smokers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900" y="762050"/>
            <a:ext cx="323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From this box plot was </a:t>
            </a:r>
            <a:r>
              <a:rPr lang="en-GB" sz="1600"/>
              <a:t>created</a:t>
            </a:r>
            <a:r>
              <a:rPr lang="en-GB" sz="1600"/>
              <a:t> to check if there was a significant effect with smoking and charges.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reveals that there is a significant effect with charges and smoking.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means smokers influence charges.</a:t>
            </a:r>
            <a:endParaRPr sz="1600"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400" y="725100"/>
            <a:ext cx="5427200" cy="3244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1928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Heatmap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65575" y="863550"/>
            <a:ext cx="347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-GB" sz="1550">
                <a:solidFill>
                  <a:schemeClr val="dk1"/>
                </a:solidFill>
                <a:highlight>
                  <a:srgbClr val="FFFFFF"/>
                </a:highlight>
              </a:rPr>
              <a:t>Charges is a bit correlated to age</a:t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-GB" sz="1550">
                <a:solidFill>
                  <a:schemeClr val="dk1"/>
                </a:solidFill>
              </a:rPr>
              <a:t>Most of these columns are not </a:t>
            </a:r>
            <a:r>
              <a:rPr lang="en-GB" sz="1550">
                <a:solidFill>
                  <a:schemeClr val="dk1"/>
                </a:solidFill>
              </a:rPr>
              <a:t>positively</a:t>
            </a:r>
            <a:r>
              <a:rPr lang="en-GB" sz="1550">
                <a:solidFill>
                  <a:schemeClr val="dk1"/>
                </a:solidFill>
              </a:rPr>
              <a:t> correlated.</a:t>
            </a:r>
            <a:endParaRPr sz="15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675" y="725100"/>
            <a:ext cx="5299924" cy="28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931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To extract actionable insights from the data and perform a statistical analysis.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Prove (or disprove) that the medical claims made by the people who smoke is greater than those who don't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Create Null and Alternate Hypothesis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779" y="2196050"/>
            <a:ext cx="3418225" cy="29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201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Pairplot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5" y="572700"/>
            <a:ext cx="4521026" cy="43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975" y="572700"/>
            <a:ext cx="4671024" cy="437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225"/>
            <a:ext cx="4656000" cy="414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000" y="152400"/>
            <a:ext cx="4408774" cy="42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lang="en-GB" sz="2650"/>
              <a:t>General Observation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rgbClr val="FFFFFF"/>
                </a:highlight>
              </a:rPr>
              <a:t>From the above graphs we can deduce that varying distributions in variables for different columns, hence further investigation would be carried out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6410"/>
              <a:buFont typeface="Arial"/>
              <a:buNone/>
            </a:pPr>
            <a:r>
              <a:rPr b="1" lang="en-GB" sz="1950"/>
              <a:t>Question: Does the medical claims made by the people who smoke is greater than those who do not?</a:t>
            </a:r>
            <a:endParaRPr b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152475"/>
            <a:ext cx="312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This would mean that do the charges of people who smoke have a significant difference from those who do not smoke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050">
                <a:solidFill>
                  <a:schemeClr val="dk1"/>
                </a:solidFill>
              </a:rPr>
              <a:t>Null Hypothesis -&gt; H0 = "Charges does not have an effect on smoking"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050">
                <a:solidFill>
                  <a:schemeClr val="dk1"/>
                </a:solidFill>
              </a:rPr>
              <a:t>Alternate</a:t>
            </a:r>
            <a:r>
              <a:rPr lang="en-GB" sz="1050">
                <a:solidFill>
                  <a:schemeClr val="dk1"/>
                </a:solidFill>
              </a:rPr>
              <a:t> Hypothesis -&gt; H1 = "Charges do have an effect on smoking"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</a:rPr>
              <a:t>From the code is measuring with an independent whether smoking has an </a:t>
            </a:r>
            <a:r>
              <a:rPr lang="en-GB" sz="1050">
                <a:solidFill>
                  <a:schemeClr val="dk1"/>
                </a:solidFill>
              </a:rPr>
              <a:t>effect</a:t>
            </a:r>
            <a:r>
              <a:rPr lang="en-GB" sz="1050">
                <a:solidFill>
                  <a:schemeClr val="dk1"/>
                </a:solidFill>
              </a:rPr>
              <a:t> on charges with the significance level of 0.05. After </a:t>
            </a:r>
            <a:r>
              <a:rPr lang="en-GB" sz="1050">
                <a:solidFill>
                  <a:schemeClr val="dk1"/>
                </a:solidFill>
              </a:rPr>
              <a:t>the</a:t>
            </a:r>
            <a:r>
              <a:rPr lang="en-GB" sz="1050">
                <a:solidFill>
                  <a:schemeClr val="dk1"/>
                </a:solidFill>
              </a:rPr>
              <a:t> check it reveals that Charges does have an effect on smoking. Therefore, we reject the Null Hypothesis.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600" y="1170125"/>
            <a:ext cx="5406000" cy="26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936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6410"/>
              <a:buFont typeface="Arial"/>
              <a:buNone/>
            </a:pPr>
            <a:r>
              <a:rPr b="1" lang="en-GB" sz="1950"/>
              <a:t>Question: Does the BMI of the females differ from that of males?</a:t>
            </a:r>
            <a:endParaRPr b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237950" y="800150"/>
            <a:ext cx="40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This question is posed to understand if the BMI of males have a significant difference from that of females.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050">
                <a:solidFill>
                  <a:schemeClr val="dk1"/>
                </a:solidFill>
              </a:rPr>
              <a:t>Null Hypothesis -&gt; H0 = "BMI has no effect on gender"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050">
                <a:solidFill>
                  <a:schemeClr val="dk1"/>
                </a:solidFill>
              </a:rPr>
              <a:t>Alternate Hypothesis -&gt; H1 = "BMI has an effect on gender"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700"/>
              </a:spcAft>
              <a:buNone/>
            </a:pPr>
            <a:r>
              <a:rPr lang="en-GB" sz="1050">
                <a:solidFill>
                  <a:schemeClr val="dk1"/>
                </a:solidFill>
              </a:rPr>
              <a:t>This is a test to check whether BMI has an effect on gender or not and using an independent t-test it reveals that BMI has </a:t>
            </a:r>
            <a:r>
              <a:rPr lang="en-GB" sz="1050">
                <a:solidFill>
                  <a:schemeClr val="dk1"/>
                </a:solidFill>
              </a:rPr>
              <a:t>significant</a:t>
            </a:r>
            <a:r>
              <a:rPr lang="en-GB" sz="1050">
                <a:solidFill>
                  <a:schemeClr val="dk1"/>
                </a:solidFill>
              </a:rPr>
              <a:t> effect on either gender.</a:t>
            </a:r>
            <a:endParaRPr sz="1050">
              <a:solidFill>
                <a:schemeClr val="dk1"/>
              </a:solidFill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275" y="1171513"/>
            <a:ext cx="4562049" cy="280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93650" y="4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6410"/>
              <a:buFont typeface="Arial"/>
              <a:buNone/>
            </a:pPr>
            <a:r>
              <a:rPr b="1" lang="en-GB" sz="1950"/>
              <a:t>Question: Is the proportion of smokers significantly different across different regions?</a:t>
            </a:r>
            <a:endParaRPr b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152475"/>
            <a:ext cx="737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This is to display if there is a significant difference between proportion of smokers with regards to gender.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050">
                <a:solidFill>
                  <a:schemeClr val="dk1"/>
                </a:solidFill>
              </a:rPr>
              <a:t>Null Hypothesis -&gt; H0 = "There is no significant difference in proportion of smokers in the different genders"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050">
                <a:solidFill>
                  <a:schemeClr val="dk1"/>
                </a:solidFill>
              </a:rPr>
              <a:t>Alternate Hypothesis -&gt; H1 = "There is significant difference in the proportion of smokers in the different genders"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A chi square will be performed because of this will check all four types of outcome which is: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050">
                <a:solidFill>
                  <a:schemeClr val="dk1"/>
                </a:solidFill>
              </a:rPr>
              <a:t>a female and a smoker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050">
                <a:solidFill>
                  <a:schemeClr val="dk1"/>
                </a:solidFill>
              </a:rPr>
              <a:t>a female and a non smoker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050">
                <a:solidFill>
                  <a:schemeClr val="dk1"/>
                </a:solidFill>
              </a:rPr>
              <a:t>a male and a smoker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050">
                <a:solidFill>
                  <a:schemeClr val="dk1"/>
                </a:solidFill>
              </a:rPr>
              <a:t>a male and a non smoker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278925" y="374075"/>
            <a:ext cx="4383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0124D"/>
                </a:solidFill>
              </a:rPr>
              <a:t>Before the chi-square is performed, a crosstab is performed because they are both categorical values</a:t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525" y="2413825"/>
            <a:ext cx="4176975" cy="17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03500" y="497000"/>
            <a:ext cx="4842000" cy="295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GB" sz="1185">
                <a:solidFill>
                  <a:srgbClr val="20124D"/>
                </a:solidFill>
              </a:rPr>
              <a:t>We will start with the males. This reveals that 517 are non smokers and 159 males are smokers</a:t>
            </a:r>
            <a:endParaRPr sz="1185"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GB" sz="1185">
                <a:solidFill>
                  <a:srgbClr val="20124D"/>
                </a:solidFill>
              </a:rPr>
              <a:t>From the above crosstab it reveals that 547 females are non smokers and 115 females are smokers</a:t>
            </a:r>
            <a:endParaRPr sz="1185"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185"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GB" sz="1185">
                <a:solidFill>
                  <a:srgbClr val="20124D"/>
                </a:solidFill>
              </a:rPr>
              <a:t>E </a:t>
            </a:r>
            <a:r>
              <a:rPr lang="en-GB" sz="1185">
                <a:solidFill>
                  <a:srgbClr val="20124D"/>
                </a:solidFill>
              </a:rPr>
              <a:t>represents</a:t>
            </a:r>
            <a:r>
              <a:rPr lang="en-GB" sz="1185">
                <a:solidFill>
                  <a:srgbClr val="20124D"/>
                </a:solidFill>
              </a:rPr>
              <a:t> the </a:t>
            </a:r>
            <a:r>
              <a:rPr lang="en-GB" sz="1185">
                <a:solidFill>
                  <a:srgbClr val="20124D"/>
                </a:solidFill>
              </a:rPr>
              <a:t>column</a:t>
            </a:r>
            <a:r>
              <a:rPr lang="en-GB" sz="1185">
                <a:solidFill>
                  <a:srgbClr val="20124D"/>
                </a:solidFill>
              </a:rPr>
              <a:t> for smokers</a:t>
            </a:r>
            <a:endParaRPr sz="1185"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GB" sz="1185">
                <a:solidFill>
                  <a:srgbClr val="20124D"/>
                </a:solidFill>
              </a:rPr>
              <a:t>E20 = expected values of smokers=no and sex = female</a:t>
            </a:r>
            <a:endParaRPr sz="1185"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GB" sz="1185">
                <a:solidFill>
                  <a:srgbClr val="20124D"/>
                </a:solidFill>
              </a:rPr>
              <a:t>E21 = expected values of smokers=no and sex = male</a:t>
            </a:r>
            <a:endParaRPr sz="1185"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GB" sz="1185">
                <a:solidFill>
                  <a:srgbClr val="20124D"/>
                </a:solidFill>
              </a:rPr>
              <a:t>E30 = expected values of smokers=yes and sex = female</a:t>
            </a:r>
            <a:endParaRPr sz="1185"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GB" sz="1185">
                <a:solidFill>
                  <a:srgbClr val="20124D"/>
                </a:solidFill>
              </a:rPr>
              <a:t>E31 = expected values of smokers=yes and sex = male</a:t>
            </a:r>
            <a:endParaRPr sz="1185"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185"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GB" sz="1185">
                <a:solidFill>
                  <a:srgbClr val="20124D"/>
                </a:solidFill>
              </a:rPr>
              <a:t>E = total of smokers or non smokers * (total of male or female / total of the genders)</a:t>
            </a:r>
            <a:endParaRPr sz="1185"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GB" sz="1185">
                <a:solidFill>
                  <a:srgbClr val="20124D"/>
                </a:solidFill>
              </a:rPr>
              <a:t>This is a calculation of outcomes possible in this dataset</a:t>
            </a:r>
            <a:endParaRPr sz="1185"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585"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650" y="1228575"/>
            <a:ext cx="3785424" cy="23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123300" y="292150"/>
            <a:ext cx="4448700" cy="305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0635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92"/>
              <a:buChar char="➔"/>
            </a:pPr>
            <a:r>
              <a:rPr lang="en-GB" sz="1291">
                <a:solidFill>
                  <a:srgbClr val="20124D"/>
                </a:solidFill>
              </a:rPr>
              <a:t>C</a:t>
            </a:r>
            <a:r>
              <a:rPr lang="en-GB" sz="1291">
                <a:solidFill>
                  <a:srgbClr val="20124D"/>
                </a:solidFill>
              </a:rPr>
              <a:t>hi-square will now be </a:t>
            </a:r>
            <a:r>
              <a:rPr lang="en-GB" sz="1291">
                <a:solidFill>
                  <a:srgbClr val="20124D"/>
                </a:solidFill>
              </a:rPr>
              <a:t>performed</a:t>
            </a:r>
            <a:r>
              <a:rPr lang="en-GB" sz="1291">
                <a:solidFill>
                  <a:srgbClr val="20124D"/>
                </a:solidFill>
              </a:rPr>
              <a:t> </a:t>
            </a:r>
            <a:endParaRPr sz="1291">
              <a:solidFill>
                <a:srgbClr val="20124D"/>
              </a:solidFill>
            </a:endParaRPr>
          </a:p>
          <a:p>
            <a:pPr indent="-310635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92"/>
              <a:buChar char="➔"/>
            </a:pPr>
            <a:r>
              <a:rPr lang="en-GB" sz="1291">
                <a:solidFill>
                  <a:srgbClr val="20124D"/>
                </a:solidFill>
              </a:rPr>
              <a:t> The formula that will used is : summation((observed outcome - expected outcome)^2/expected outcome)</a:t>
            </a:r>
            <a:endParaRPr sz="1291">
              <a:solidFill>
                <a:srgbClr val="20124D"/>
              </a:solidFill>
            </a:endParaRPr>
          </a:p>
          <a:p>
            <a:pPr indent="-310635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92"/>
              <a:buChar char="➔"/>
            </a:pPr>
            <a:r>
              <a:rPr lang="en-GB" sz="1291">
                <a:solidFill>
                  <a:srgbClr val="20124D"/>
                </a:solidFill>
              </a:rPr>
              <a:t>Degree of freedom is also calculated to find the number of  maximum number of logically independent values, which are values that have the freedom to vary in the dataset</a:t>
            </a:r>
            <a:endParaRPr sz="1291">
              <a:solidFill>
                <a:srgbClr val="20124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225" y="2240400"/>
            <a:ext cx="5874775" cy="26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246150" y="382275"/>
            <a:ext cx="4514400" cy="263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Char char="●"/>
            </a:pPr>
            <a:r>
              <a:rPr lang="en-GB" sz="3000">
                <a:solidFill>
                  <a:srgbClr val="20124D"/>
                </a:solidFill>
              </a:rPr>
              <a:t>After calculating the chi-square value and the degree of freedom, the focus will now be on the chi square</a:t>
            </a:r>
            <a:endParaRPr sz="3000">
              <a:solidFill>
                <a:srgbClr val="20124D"/>
              </a:solidFill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Char char="●"/>
            </a:pPr>
            <a:r>
              <a:rPr lang="en-GB" sz="3000">
                <a:solidFill>
                  <a:srgbClr val="20124D"/>
                </a:solidFill>
              </a:rPr>
              <a:t>The table will be created and used to check if the chi-square statistics of 7.76 surpasses the critical value of the chi-square </a:t>
            </a:r>
            <a:r>
              <a:rPr lang="en-GB" sz="3000">
                <a:solidFill>
                  <a:srgbClr val="20124D"/>
                </a:solidFill>
              </a:rPr>
              <a:t>distribution</a:t>
            </a:r>
            <a:r>
              <a:rPr lang="en-GB" sz="3000">
                <a:solidFill>
                  <a:srgbClr val="20124D"/>
                </a:solidFill>
              </a:rPr>
              <a:t>, where the significant value is 0.05 (which is 95% of the </a:t>
            </a:r>
            <a:r>
              <a:rPr lang="en-GB" sz="3000">
                <a:solidFill>
                  <a:srgbClr val="20124D"/>
                </a:solidFill>
              </a:rPr>
              <a:t>confidence</a:t>
            </a:r>
            <a:r>
              <a:rPr lang="en-GB" sz="3000">
                <a:solidFill>
                  <a:srgbClr val="20124D"/>
                </a:solidFill>
              </a:rPr>
              <a:t> level) which is 3.84</a:t>
            </a:r>
            <a:endParaRPr sz="3000">
              <a:solidFill>
                <a:srgbClr val="20124D"/>
              </a:solidFill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Char char="●"/>
            </a:pPr>
            <a:r>
              <a:rPr lang="en-GB" sz="3000">
                <a:solidFill>
                  <a:srgbClr val="20124D"/>
                </a:solidFill>
              </a:rPr>
              <a:t>It is obvious that it more than 3.84 therefore we have to reject the null hypothesis which is H0</a:t>
            </a:r>
            <a:endParaRPr sz="3000">
              <a:solidFill>
                <a:srgbClr val="20124D"/>
              </a:solidFill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Char char="●"/>
            </a:pPr>
            <a:r>
              <a:rPr lang="en-GB" sz="3000">
                <a:solidFill>
                  <a:srgbClr val="20124D"/>
                </a:solidFill>
              </a:rPr>
              <a:t>From the Chi-square test it shows that there is significant </a:t>
            </a:r>
            <a:r>
              <a:rPr lang="en-GB" sz="3000">
                <a:solidFill>
                  <a:srgbClr val="20124D"/>
                </a:solidFill>
              </a:rPr>
              <a:t>proportion</a:t>
            </a:r>
            <a:r>
              <a:rPr lang="en-GB" sz="3000">
                <a:solidFill>
                  <a:srgbClr val="20124D"/>
                </a:solidFill>
              </a:rPr>
              <a:t> of smokers in the genders.</a:t>
            </a:r>
            <a:endParaRPr sz="3000">
              <a:solidFill>
                <a:srgbClr val="20124D"/>
              </a:solidFill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Char char="●"/>
            </a:pPr>
            <a:r>
              <a:rPr lang="en-GB" sz="3000">
                <a:solidFill>
                  <a:srgbClr val="20124D"/>
                </a:solidFill>
              </a:rPr>
              <a:t>This could mean that smoking has an effect on gender in this dataset.</a:t>
            </a:r>
            <a:endParaRPr sz="3000">
              <a:solidFill>
                <a:srgbClr val="20124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298" y="2774475"/>
            <a:ext cx="5282299" cy="18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54125" y="110350"/>
            <a:ext cx="85206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88"/>
              <a:t>Data Information</a:t>
            </a:r>
            <a:endParaRPr sz="188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88"/>
          </a:p>
        </p:txBody>
      </p:sp>
      <p:graphicFrame>
        <p:nvGraphicFramePr>
          <p:cNvPr id="69" name="Google Shape;69;p15"/>
          <p:cNvGraphicFramePr/>
          <p:nvPr/>
        </p:nvGraphicFramePr>
        <p:xfrm>
          <a:off x="426250" y="12814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{910629E7-AFAE-495E-A32C-4B6C0FDF1631}</a:tableStyleId>
              </a:tblPr>
              <a:tblGrid>
                <a:gridCol w="1786225"/>
                <a:gridCol w="1786225"/>
              </a:tblGrid>
              <a:tr h="33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Variables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Description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7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age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Age of the primary beneficiary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4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sex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Insurance contractor gender, female or male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4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BMI: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Body Mass Index, </a:t>
                      </a:r>
                      <a:r>
                        <a:rPr lang="en-GB" sz="800"/>
                        <a:t>understanding</a:t>
                      </a:r>
                      <a:r>
                        <a:rPr lang="en-GB" sz="800"/>
                        <a:t> of the body weights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63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Children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Number of children covered by healthcare insurance or number of dependants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smoker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Smoking or not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region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the beneficiary's residential area in the US, northeast, southeast, southwest, northwest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46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Charges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-GB" sz="8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Individual medical costs billed by health insurance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" name="Google Shape;70;p15"/>
          <p:cNvSpPr txBox="1"/>
          <p:nvPr/>
        </p:nvSpPr>
        <p:spPr>
          <a:xfrm>
            <a:off x="534725" y="543200"/>
            <a:ext cx="759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contains information about people and their medical </a:t>
            </a:r>
            <a:r>
              <a:rPr lang="en-GB"/>
              <a:t>insurance</a:t>
            </a:r>
            <a:r>
              <a:rPr lang="en-GB"/>
              <a:t> and </a:t>
            </a:r>
            <a:r>
              <a:rPr lang="en-GB"/>
              <a:t>what factors contribute to the charges on their medical insurance.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/>
              <a:t> </a:t>
            </a:r>
            <a:endParaRPr/>
          </a:p>
        </p:txBody>
      </p:sp>
      <p:graphicFrame>
        <p:nvGraphicFramePr>
          <p:cNvPr id="71" name="Google Shape;71;p15"/>
          <p:cNvGraphicFramePr/>
          <p:nvPr/>
        </p:nvGraphicFramePr>
        <p:xfrm>
          <a:off x="4899275" y="304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{910629E7-AFAE-495E-A32C-4B6C0FDF1631}</a:tableStyleId>
              </a:tblPr>
              <a:tblGrid>
                <a:gridCol w="3894900"/>
              </a:tblGrid>
              <a:tr h="58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Note: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58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There are no missing values in this dataset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There are no null values in this dataset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262550" y="35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6410"/>
              <a:buFont typeface="Arial"/>
              <a:buNone/>
            </a:pPr>
            <a:r>
              <a:rPr b="1" lang="en-GB" sz="1950"/>
              <a:t>Question: Is the mean BMI of women with no children, one child and two children the same?</a:t>
            </a:r>
            <a:endParaRPr b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702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-GB" sz="1550">
                <a:solidFill>
                  <a:schemeClr val="dk1"/>
                </a:solidFill>
              </a:rPr>
              <a:t>Null Hypothesis -&gt; H0 = The mean of bmi of women with no children, one child and two children is not the same</a:t>
            </a:r>
            <a:endParaRPr sz="1550">
              <a:solidFill>
                <a:schemeClr val="dk1"/>
              </a:solidFill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-GB" sz="1550">
                <a:solidFill>
                  <a:schemeClr val="dk1"/>
                </a:solidFill>
              </a:rPr>
              <a:t>Alternate Hypothesis -&gt; H1 = The mean of bmi of women with no children, one child and two children is the same</a:t>
            </a:r>
            <a:endParaRPr sz="1550">
              <a:solidFill>
                <a:schemeClr val="dk1"/>
              </a:solidFill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-GB" sz="1550">
                <a:solidFill>
                  <a:schemeClr val="dk1"/>
                </a:solidFill>
              </a:rPr>
              <a:t>This means we have to make the data frame of females having children &lt;=2</a:t>
            </a:r>
            <a:endParaRPr sz="1550">
              <a:solidFill>
                <a:schemeClr val="dk1"/>
              </a:solidFill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-GB" sz="1550">
                <a:solidFill>
                  <a:schemeClr val="dk1"/>
                </a:solidFill>
              </a:rPr>
              <a:t>Since we are using one independent variable "bmi", this means we can use one-way anova to do the this statistical test for improved results.</a:t>
            </a:r>
            <a:endParaRPr sz="15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2625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Jointplot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476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</a:rPr>
              <a:t>Since we are using one independent variable "bmi", this means we can use one-way anova to do the this statistical test for improved results.</a:t>
            </a:r>
            <a:endParaRPr sz="1450">
              <a:solidFill>
                <a:schemeClr val="dk1"/>
              </a:solidFill>
            </a:endParaRPr>
          </a:p>
          <a:p>
            <a:pPr indent="-3524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en-GB" sz="1450">
                <a:solidFill>
                  <a:schemeClr val="dk1"/>
                </a:solidFill>
                <a:highlight>
                  <a:srgbClr val="FFFFFF"/>
                </a:highlight>
              </a:rPr>
              <a:t>Since the above diagram is not completely clear and does not exactly display the p_value which would show the mean of the bmi of women with no children, one child and two children the same to either reject or accept the Null Hypothesis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  <a:highlight>
                  <a:srgbClr val="FFFFFF"/>
                </a:highlight>
              </a:rPr>
              <a:t>Hence, in order to </a:t>
            </a:r>
            <a:r>
              <a:rPr lang="en-GB" sz="1450">
                <a:solidFill>
                  <a:schemeClr val="dk1"/>
                </a:solidFill>
                <a:highlight>
                  <a:srgbClr val="FFFFFF"/>
                </a:highlight>
              </a:rPr>
              <a:t>receive</a:t>
            </a:r>
            <a:r>
              <a:rPr lang="en-GB" sz="1450">
                <a:solidFill>
                  <a:schemeClr val="dk1"/>
                </a:solidFill>
                <a:highlight>
                  <a:srgbClr val="FFFFFF"/>
                </a:highlight>
              </a:rPr>
              <a:t> a clearer description a One-way Anova was performed.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725" y="1118375"/>
            <a:ext cx="3767400" cy="3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254350" y="1378250"/>
            <a:ext cx="33345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df.head was to show the new rows after only having females in the dataframe.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</a:rPr>
              <a:t>The anova is to check whether </a:t>
            </a:r>
            <a:r>
              <a:rPr lang="en-GB" sz="500">
                <a:solidFill>
                  <a:srgbClr val="666666"/>
                </a:solidFill>
              </a:rPr>
              <a:t> </a:t>
            </a:r>
            <a:r>
              <a:rPr lang="en-GB" sz="1250">
                <a:solidFill>
                  <a:srgbClr val="666666"/>
                </a:solidFill>
              </a:rPr>
              <a:t>the mean BMI of women with no children, one child and two children the same?</a:t>
            </a:r>
            <a:endParaRPr sz="125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666666"/>
                </a:solidFill>
              </a:rPr>
              <a:t>After the p_value has been found it is used to check whether number children has a significant effect on the mean of BMI.</a:t>
            </a:r>
            <a:endParaRPr sz="125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666666"/>
                </a:solidFill>
              </a:rPr>
              <a:t>And the significance value is set at &lt;0.05. While the p_value is 0.716. This shows that the p_value is not less than the the significance value.</a:t>
            </a:r>
            <a:endParaRPr sz="125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50">
                <a:solidFill>
                  <a:srgbClr val="666666"/>
                </a:solidFill>
              </a:rPr>
              <a:t>Hence, the number of children does not affect the mean of the BMI therefore, we fail to reject the Null Hypothesis whis is H0.</a:t>
            </a:r>
            <a:endParaRPr sz="1250">
              <a:solidFill>
                <a:srgbClr val="666666"/>
              </a:solidFill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125" y="771913"/>
            <a:ext cx="4742381" cy="412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/>
        </p:nvSpPr>
        <p:spPr>
          <a:xfrm>
            <a:off x="1212650" y="245800"/>
            <a:ext cx="555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Analysis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12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972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GB" sz="1750">
                <a:solidFill>
                  <a:schemeClr val="dk1"/>
                </a:solidFill>
              </a:rPr>
              <a:t>From EDA and Feature importance plots we observed that Charges are </a:t>
            </a:r>
            <a:r>
              <a:rPr lang="en-GB" sz="1750">
                <a:solidFill>
                  <a:schemeClr val="dk1"/>
                </a:solidFill>
              </a:rPr>
              <a:t>merely</a:t>
            </a:r>
            <a:r>
              <a:rPr lang="en-GB" sz="1750">
                <a:solidFill>
                  <a:schemeClr val="dk1"/>
                </a:solidFill>
              </a:rPr>
              <a:t> dependent On Smoking,Body Mass Index,Age,Children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GB" sz="1750">
                <a:solidFill>
                  <a:schemeClr val="dk1"/>
                </a:solidFill>
              </a:rPr>
              <a:t>The people who smoke will </a:t>
            </a:r>
            <a:r>
              <a:rPr lang="en-GB" sz="1750">
                <a:solidFill>
                  <a:schemeClr val="dk1"/>
                </a:solidFill>
              </a:rPr>
              <a:t>definitely</a:t>
            </a:r>
            <a:r>
              <a:rPr lang="en-GB" sz="1750">
                <a:solidFill>
                  <a:schemeClr val="dk1"/>
                </a:solidFill>
              </a:rPr>
              <a:t> incur more medical charges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GB" sz="1750">
                <a:solidFill>
                  <a:schemeClr val="dk1"/>
                </a:solidFill>
              </a:rPr>
              <a:t>People who have high BMI will also face high medical Charges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GB" sz="1750">
                <a:solidFill>
                  <a:schemeClr val="dk1"/>
                </a:solidFill>
              </a:rPr>
              <a:t>The number of children a person has will also have an impact on medical charges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GB" sz="1750">
                <a:solidFill>
                  <a:schemeClr val="dk1"/>
                </a:solidFill>
              </a:rPr>
              <a:t>The higher </a:t>
            </a:r>
            <a:r>
              <a:rPr lang="en-GB" sz="1750">
                <a:solidFill>
                  <a:schemeClr val="dk1"/>
                </a:solidFill>
              </a:rPr>
              <a:t>the</a:t>
            </a:r>
            <a:r>
              <a:rPr lang="en-GB" sz="1750">
                <a:solidFill>
                  <a:schemeClr val="dk1"/>
                </a:solidFill>
              </a:rPr>
              <a:t> age, the higher the medical charge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GB" sz="1750">
                <a:solidFill>
                  <a:schemeClr val="dk1"/>
                </a:solidFill>
              </a:rPr>
              <a:t>The amount of children a person has does not affect a </a:t>
            </a:r>
            <a:r>
              <a:rPr lang="en-GB" sz="1750">
                <a:solidFill>
                  <a:schemeClr val="dk1"/>
                </a:solidFill>
              </a:rPr>
              <a:t>person's</a:t>
            </a:r>
            <a:r>
              <a:rPr lang="en-GB" sz="1750">
                <a:solidFill>
                  <a:schemeClr val="dk1"/>
                </a:solidFill>
              </a:rPr>
              <a:t> BMI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84" name="Google Shape;284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Anisah Inua Mohammed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91025" y="1098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500" y="2520825"/>
            <a:ext cx="2376926" cy="237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Gender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351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From this countplot it </a:t>
            </a:r>
            <a:r>
              <a:rPr lang="en-GB"/>
              <a:t>reveals</a:t>
            </a:r>
            <a:r>
              <a:rPr lang="en-GB"/>
              <a:t> the </a:t>
            </a:r>
            <a:r>
              <a:rPr lang="en-GB"/>
              <a:t>percentage</a:t>
            </a:r>
            <a:r>
              <a:rPr lang="en-GB"/>
              <a:t> of data in gender. This shows that the percentage of male is slightly higher than the female in this dataset.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0700"/>
            <a:ext cx="4107024" cy="31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6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Smoking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301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This is checking the percentage of smokers in the dataset. This </a:t>
            </a:r>
            <a:r>
              <a:rPr lang="en-GB"/>
              <a:t>reveals</a:t>
            </a:r>
            <a:r>
              <a:rPr lang="en-GB"/>
              <a:t> that there are more non-smokers in this dataset.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00" y="991875"/>
            <a:ext cx="5511900" cy="35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60775" y="27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Children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260775" y="1204425"/>
            <a:ext cx="40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This is a countplot showing the amount of children each primary </a:t>
            </a:r>
            <a:r>
              <a:rPr lang="en-GB"/>
              <a:t>beneficiary</a:t>
            </a:r>
            <a:r>
              <a:rPr lang="en-GB"/>
              <a:t> in this dataset has and this has revealed that most most people in this </a:t>
            </a:r>
            <a:r>
              <a:rPr lang="en-GB"/>
              <a:t>dataset</a:t>
            </a:r>
            <a:r>
              <a:rPr lang="en-GB"/>
              <a:t> have no children while less than 100 people in this dataset have 4-5 children in this dataset.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675" y="1476851"/>
            <a:ext cx="4484925" cy="25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-265475" y="10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Children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20200" y="678225"/>
            <a:ext cx="3117300" cy="3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This reveals that the graph is rightly skewed with a long tail.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400">
                <a:solidFill>
                  <a:srgbClr val="000000"/>
                </a:solidFill>
              </a:rPr>
              <a:t>i</a:t>
            </a:r>
            <a:r>
              <a:rPr lang="en-GB" sz="1250">
                <a:solidFill>
                  <a:srgbClr val="000000"/>
                </a:solidFill>
                <a:highlight>
                  <a:srgbClr val="FFFFFF"/>
                </a:highlight>
              </a:rPr>
              <a:t>t can be deduced that less than 100 people in this dataset have up to 4 or 5 children. While the majority of the dataset have 0 children.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10847" r="7286" t="4058"/>
          <a:stretch/>
        </p:blipFill>
        <p:spPr>
          <a:xfrm>
            <a:off x="4243800" y="585625"/>
            <a:ext cx="4422075" cy="26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975" y="3313376"/>
            <a:ext cx="2536141" cy="161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0" y="2493350"/>
            <a:ext cx="3640926" cy="24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Region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3991200" cy="3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This is a pie chart of the percentage of the region which was used most from the dataset. This displays that most beneficiaries were from the Southeast.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800" y="1152475"/>
            <a:ext cx="4269426" cy="33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